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61" r:id="rId3"/>
    <p:sldId id="262" r:id="rId4"/>
    <p:sldId id="263" r:id="rId5"/>
    <p:sldId id="264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78" userDrawn="1">
          <p15:clr>
            <a:srgbClr val="A4A3A4"/>
          </p15:clr>
        </p15:guide>
        <p15:guide id="6" orient="horz" pos="3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5B9"/>
    <a:srgbClr val="D800D1"/>
    <a:srgbClr val="8540A3"/>
    <a:srgbClr val="A900A3"/>
    <a:srgbClr val="FC93EE"/>
    <a:srgbClr val="05B0F0"/>
    <a:srgbClr val="07399F"/>
    <a:srgbClr val="21E3FF"/>
    <a:srgbClr val="7AFFF2"/>
    <a:srgbClr val="007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 autoAdjust="0"/>
    <p:restoredTop sz="94588"/>
  </p:normalViewPr>
  <p:slideViewPr>
    <p:cSldViewPr snapToGrid="0">
      <p:cViewPr varScale="1">
        <p:scale>
          <a:sx n="143" d="100"/>
          <a:sy n="143" d="100"/>
        </p:scale>
        <p:origin x="704" y="184"/>
      </p:cViewPr>
      <p:guideLst>
        <p:guide orient="horz" pos="1620"/>
        <p:guide pos="2880"/>
        <p:guide pos="68"/>
        <p:guide pos="5692"/>
        <p:guide orient="horz" pos="78"/>
        <p:guide orient="horz" pos="31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3F292-AF06-0441-A657-DC3FD903DA3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265F2-B49A-0C4D-88D1-2A89F7105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4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8DB-A56B-6D4C-9835-DDA0EBC0357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5217-EB8A-2741-AA58-A0D183851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7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8DB-A56B-6D4C-9835-DDA0EBC0357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5217-EB8A-2741-AA58-A0D183851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8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8DB-A56B-6D4C-9835-DDA0EBC0357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5217-EB8A-2741-AA58-A0D183851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6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8DB-A56B-6D4C-9835-DDA0EBC0357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5217-EB8A-2741-AA58-A0D183851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7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8DB-A56B-6D4C-9835-DDA0EBC0357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5217-EB8A-2741-AA58-A0D183851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4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8DB-A56B-6D4C-9835-DDA0EBC0357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5217-EB8A-2741-AA58-A0D183851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7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8DB-A56B-6D4C-9835-DDA0EBC0357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5217-EB8A-2741-AA58-A0D183851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3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8DB-A56B-6D4C-9835-DDA0EBC0357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5217-EB8A-2741-AA58-A0D183851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86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8DB-A56B-6D4C-9835-DDA0EBC0357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5217-EB8A-2741-AA58-A0D183851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4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8DB-A56B-6D4C-9835-DDA0EBC0357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5217-EB8A-2741-AA58-A0D183851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8DB-A56B-6D4C-9835-DDA0EBC0357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5217-EB8A-2741-AA58-A0D183851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1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78DB-A56B-6D4C-9835-DDA0EBC0357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5217-EB8A-2741-AA58-A0D183851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2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11" Type="http://schemas.openxmlformats.org/officeDocument/2006/relationships/image" Target="../media/image34.jp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7470ED-0F48-C442-D7FF-6DA784DBD9E0}"/>
              </a:ext>
            </a:extLst>
          </p:cNvPr>
          <p:cNvSpPr/>
          <p:nvPr/>
        </p:nvSpPr>
        <p:spPr>
          <a:xfrm>
            <a:off x="0" y="0"/>
            <a:ext cx="9144000" cy="11895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600ED5-F52C-2367-347A-39812908E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220235"/>
            <a:ext cx="738232" cy="749094"/>
          </a:xfrm>
          <a:prstGeom prst="rect">
            <a:avLst/>
          </a:prstGeom>
          <a:solidFill>
            <a:srgbClr val="07399F"/>
          </a:solidFill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B7D6AF-9023-D309-879D-9B6666DC48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87" t="18377" r="22820" b="18377"/>
          <a:stretch/>
        </p:blipFill>
        <p:spPr>
          <a:xfrm>
            <a:off x="8251659" y="138242"/>
            <a:ext cx="793916" cy="913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CD8562-EC83-0F6B-6A4F-12885B113F4D}"/>
              </a:ext>
            </a:extLst>
          </p:cNvPr>
          <p:cNvSpPr txBox="1"/>
          <p:nvPr/>
        </p:nvSpPr>
        <p:spPr>
          <a:xfrm>
            <a:off x="1472539" y="39937"/>
            <a:ext cx="61989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МСКТ-диагностика муковисцидоза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A8B423-1836-DECB-D489-7963F01F8193}"/>
              </a:ext>
            </a:extLst>
          </p:cNvPr>
          <p:cNvSpPr txBox="1"/>
          <p:nvPr/>
        </p:nvSpPr>
        <p:spPr>
          <a:xfrm>
            <a:off x="1472539" y="436403"/>
            <a:ext cx="6152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Kарпова Анастасия Анатольевна, Никитин Павел Алексеевич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56D742-B0C6-815F-7B95-067DCE4C2A75}"/>
              </a:ext>
            </a:extLst>
          </p:cNvPr>
          <p:cNvSpPr txBox="1"/>
          <p:nvPr/>
        </p:nvSpPr>
        <p:spPr>
          <a:xfrm>
            <a:off x="846182" y="666344"/>
            <a:ext cx="7405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«Научно-исследовательский институт пульмонологии» ФМБА России karpovaaadoc@yandex.ru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10F1C24-63D2-F441-437A-CEC4205AEA06}"/>
              </a:ext>
            </a:extLst>
          </p:cNvPr>
          <p:cNvSpPr/>
          <p:nvPr/>
        </p:nvSpPr>
        <p:spPr>
          <a:xfrm>
            <a:off x="107950" y="3283890"/>
            <a:ext cx="8928100" cy="1735786"/>
          </a:xfrm>
          <a:prstGeom prst="roundRect">
            <a:avLst>
              <a:gd name="adj" fmla="val 5699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Проанализировано 178 мультиспиральных компьютерных томограмм органов грудной полости с захватом верхнего этажа брюшной полости с использованием компьютерного томографа Philips Ingenuity 128 с толщиной среза 0,9 мм, в режиме высокого разрешения и с построением мультипланарных реконструкций. Дополнительно была проведена оценка бронхиального дерева с помощью программного обеспечения с использованием технологий искусственного интеллекта (COPD – Chronic Obstructive Pulmonary Disease) Philips IntelliSpace Portal 12. С помощью данного приложения выполнялась автоматическая сегментация легких и сегментация трахео-бронхиального дерева с последующим измерением диаметра просвета и толщины стенок бронхов.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1654BBD3-029B-2046-A250-0B4F27046C9A}"/>
              </a:ext>
            </a:extLst>
          </p:cNvPr>
          <p:cNvSpPr/>
          <p:nvPr/>
        </p:nvSpPr>
        <p:spPr>
          <a:xfrm>
            <a:off x="107950" y="1368834"/>
            <a:ext cx="2913546" cy="1735786"/>
          </a:xfrm>
          <a:prstGeom prst="roundRect">
            <a:avLst>
              <a:gd name="adj" fmla="val 365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0" rtlCol="0" anchor="ctr"/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Спонсорская поддержка исследования отсутствовала.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3AE3928-64C5-9645-38D0-35543918D017}"/>
              </a:ext>
            </a:extLst>
          </p:cNvPr>
          <p:cNvSpPr/>
          <p:nvPr/>
        </p:nvSpPr>
        <p:spPr>
          <a:xfrm>
            <a:off x="257552" y="1481392"/>
            <a:ext cx="2614342" cy="476755"/>
          </a:xfrm>
          <a:prstGeom prst="roundRect">
            <a:avLst>
              <a:gd name="adj" fmla="val 942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финансирования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2D150AAA-DD49-D4EF-8EAA-4AFD38844C55}"/>
              </a:ext>
            </a:extLst>
          </p:cNvPr>
          <p:cNvSpPr/>
          <p:nvPr/>
        </p:nvSpPr>
        <p:spPr>
          <a:xfrm>
            <a:off x="6122504" y="1368834"/>
            <a:ext cx="2913546" cy="1735786"/>
          </a:xfrm>
          <a:prstGeom prst="roundRect">
            <a:avLst>
              <a:gd name="adj" fmla="val 365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0" rtlCol="0" anchor="ctr"/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Продемонстрировать основные признаки поражения органов грудной и брюшной полостей на компьютерных томограммах у пациентов с муковисцидозом.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CBDF2129-0128-5004-A225-8B423AD091C5}"/>
              </a:ext>
            </a:extLst>
          </p:cNvPr>
          <p:cNvSpPr/>
          <p:nvPr/>
        </p:nvSpPr>
        <p:spPr>
          <a:xfrm>
            <a:off x="6272106" y="1481392"/>
            <a:ext cx="2614342" cy="476755"/>
          </a:xfrm>
          <a:prstGeom prst="roundRect">
            <a:avLst>
              <a:gd name="adj" fmla="val 942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C9A55C7-4634-6099-0288-2B0E2A63AE5E}"/>
              </a:ext>
            </a:extLst>
          </p:cNvPr>
          <p:cNvGrpSpPr/>
          <p:nvPr/>
        </p:nvGrpSpPr>
        <p:grpSpPr>
          <a:xfrm>
            <a:off x="3151632" y="1505377"/>
            <a:ext cx="2840736" cy="1490741"/>
            <a:chOff x="3255264" y="1505377"/>
            <a:chExt cx="2840736" cy="14907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6B57000-F08E-67BA-5274-F49D74C91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9942" t="279" r="29278" b="19078"/>
            <a:stretch/>
          </p:blipFill>
          <p:spPr>
            <a:xfrm>
              <a:off x="3255264" y="1505378"/>
              <a:ext cx="1332130" cy="149074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CE12748-949E-FFB6-8C3E-98C905239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8391" t="3638" r="27205" b="19357"/>
            <a:stretch/>
          </p:blipFill>
          <p:spPr>
            <a:xfrm>
              <a:off x="4645461" y="1505377"/>
              <a:ext cx="1450539" cy="1423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13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9D938-CC78-3505-C401-E2BC57513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A01A2A-EEDD-F554-E663-26D76647A76C}"/>
              </a:ext>
            </a:extLst>
          </p:cNvPr>
          <p:cNvSpPr/>
          <p:nvPr/>
        </p:nvSpPr>
        <p:spPr>
          <a:xfrm>
            <a:off x="0" y="0"/>
            <a:ext cx="9144000" cy="36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6B6D2-C8D9-E0AC-A088-DB3172F7FE0E}"/>
              </a:ext>
            </a:extLst>
          </p:cNvPr>
          <p:cNvSpPr txBox="1"/>
          <p:nvPr/>
        </p:nvSpPr>
        <p:spPr>
          <a:xfrm>
            <a:off x="2949934" y="324573"/>
            <a:ext cx="32441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Легочные проявления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3D9E5A0-79A7-04D6-2DA7-8234A44CDD22}"/>
              </a:ext>
            </a:extLst>
          </p:cNvPr>
          <p:cNvSpPr/>
          <p:nvPr/>
        </p:nvSpPr>
        <p:spPr>
          <a:xfrm>
            <a:off x="107950" y="672357"/>
            <a:ext cx="4403090" cy="4347318"/>
          </a:xfrm>
          <a:prstGeom prst="roundRect">
            <a:avLst>
              <a:gd name="adj" fmla="val 1588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0"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C75695C-1A6D-48A1-27B4-32BD39F9B131}"/>
              </a:ext>
            </a:extLst>
          </p:cNvPr>
          <p:cNvSpPr/>
          <p:nvPr/>
        </p:nvSpPr>
        <p:spPr>
          <a:xfrm>
            <a:off x="209220" y="750626"/>
            <a:ext cx="4200552" cy="324000"/>
          </a:xfrm>
          <a:prstGeom prst="roundRect">
            <a:avLst>
              <a:gd name="adj" fmla="val 942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Бронхоэктазы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19A3FB1-10AC-6686-81E1-DEAC6662C842}"/>
              </a:ext>
            </a:extLst>
          </p:cNvPr>
          <p:cNvGrpSpPr/>
          <p:nvPr/>
        </p:nvGrpSpPr>
        <p:grpSpPr>
          <a:xfrm>
            <a:off x="209219" y="1681388"/>
            <a:ext cx="1222199" cy="1256975"/>
            <a:chOff x="181786" y="1857588"/>
            <a:chExt cx="1182720" cy="121637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D47FB08-AF44-E498-C29A-CF1C30ADC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4298" t="5197" r="20744" b="27824"/>
            <a:stretch/>
          </p:blipFill>
          <p:spPr>
            <a:xfrm>
              <a:off x="181786" y="1857588"/>
              <a:ext cx="1182720" cy="1216373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88BC4B18-C2A9-F6F1-4F03-D842970422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0721" y="2376700"/>
              <a:ext cx="183580" cy="28161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A9E76E3-8089-C1B3-2926-D22DCC473B8E}"/>
              </a:ext>
            </a:extLst>
          </p:cNvPr>
          <p:cNvSpPr/>
          <p:nvPr/>
        </p:nvSpPr>
        <p:spPr>
          <a:xfrm>
            <a:off x="209219" y="1195919"/>
            <a:ext cx="1222198" cy="414771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Цилиндри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ческие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2C643E0-BED5-8691-3006-E5805A492A5B}"/>
              </a:ext>
            </a:extLst>
          </p:cNvPr>
          <p:cNvGrpSpPr/>
          <p:nvPr/>
        </p:nvGrpSpPr>
        <p:grpSpPr>
          <a:xfrm>
            <a:off x="1509137" y="1680965"/>
            <a:ext cx="1545125" cy="1261146"/>
            <a:chOff x="1488127" y="1857165"/>
            <a:chExt cx="1495215" cy="122040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512D659-B3CD-3C55-DFBC-0D10D908C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212" t="4698" r="20621" b="32317"/>
            <a:stretch/>
          </p:blipFill>
          <p:spPr>
            <a:xfrm>
              <a:off x="1488127" y="1857165"/>
              <a:ext cx="1495215" cy="1220409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5886E10E-41C6-9C17-667C-E8F16F839308}"/>
                </a:ext>
              </a:extLst>
            </p:cNvPr>
            <p:cNvCxnSpPr>
              <a:cxnSpLocks/>
            </p:cNvCxnSpPr>
            <p:nvPr/>
          </p:nvCxnSpPr>
          <p:spPr>
            <a:xfrm>
              <a:off x="2296000" y="2018770"/>
              <a:ext cx="166933" cy="29575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45F9FA51-609E-39F9-F1E2-6D393D725418}"/>
              </a:ext>
            </a:extLst>
          </p:cNvPr>
          <p:cNvSpPr/>
          <p:nvPr/>
        </p:nvSpPr>
        <p:spPr>
          <a:xfrm>
            <a:off x="1509137" y="1195919"/>
            <a:ext cx="1545125" cy="414771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Варикозные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54A7DEE-0673-9410-7E80-291AEC09DD3A}"/>
              </a:ext>
            </a:extLst>
          </p:cNvPr>
          <p:cNvGrpSpPr/>
          <p:nvPr/>
        </p:nvGrpSpPr>
        <p:grpSpPr>
          <a:xfrm>
            <a:off x="3131982" y="1680963"/>
            <a:ext cx="1277790" cy="1256975"/>
            <a:chOff x="3145824" y="1857164"/>
            <a:chExt cx="1236515" cy="121637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715EEC2-FFB9-B326-132D-A53B8C4E9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6351" t="13599" r="36505" b="33671"/>
            <a:stretch/>
          </p:blipFill>
          <p:spPr>
            <a:xfrm>
              <a:off x="3145824" y="1857164"/>
              <a:ext cx="1236515" cy="1216373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58AB8AD8-0ED1-BEB8-246F-C0A4FAA68CD9}"/>
                </a:ext>
              </a:extLst>
            </p:cNvPr>
            <p:cNvCxnSpPr>
              <a:cxnSpLocks/>
            </p:cNvCxnSpPr>
            <p:nvPr/>
          </p:nvCxnSpPr>
          <p:spPr>
            <a:xfrm>
              <a:off x="3915557" y="1906672"/>
              <a:ext cx="218527" cy="26593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7A3D5B79-5408-FEF9-EFAB-1DC497C00BCA}"/>
              </a:ext>
            </a:extLst>
          </p:cNvPr>
          <p:cNvSpPr/>
          <p:nvPr/>
        </p:nvSpPr>
        <p:spPr>
          <a:xfrm>
            <a:off x="3131982" y="1195919"/>
            <a:ext cx="1277790" cy="414771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Мешотчатые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208E2718-C14E-6B56-98D9-90DC2DE0A300}"/>
              </a:ext>
            </a:extLst>
          </p:cNvPr>
          <p:cNvGrpSpPr/>
          <p:nvPr/>
        </p:nvGrpSpPr>
        <p:grpSpPr>
          <a:xfrm>
            <a:off x="713199" y="3741520"/>
            <a:ext cx="1213915" cy="1157827"/>
            <a:chOff x="186660" y="3434903"/>
            <a:chExt cx="1625766" cy="1550648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98CF382-2B62-2781-D8B0-A1F1EC01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2334" t="29624" r="51223" b="41762"/>
            <a:stretch/>
          </p:blipFill>
          <p:spPr>
            <a:xfrm>
              <a:off x="186660" y="3434903"/>
              <a:ext cx="1625766" cy="1550648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24719728-E161-8728-1350-C5079C1AB2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473" y="4591017"/>
              <a:ext cx="187886" cy="288223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4A9E1A79-4FF7-E2D9-675C-3E8169F8DADC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2" y="3513787"/>
              <a:ext cx="170849" cy="302695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2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388D76C-F39D-555D-79D7-F894EC4EA850}"/>
              </a:ext>
            </a:extLst>
          </p:cNvPr>
          <p:cNvSpPr/>
          <p:nvPr/>
        </p:nvSpPr>
        <p:spPr>
          <a:xfrm>
            <a:off x="547594" y="3131291"/>
            <a:ext cx="1545125" cy="229846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ctr"/>
          <a:lstStyle/>
          <a:p>
            <a:pPr algn="ctr">
              <a:lnSpc>
                <a:spcPct val="6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Утолщение стенок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20CF6A07-00BB-5E5F-E9A4-60DDE8ECBEC1}"/>
              </a:ext>
            </a:extLst>
          </p:cNvPr>
          <p:cNvSpPr/>
          <p:nvPr/>
        </p:nvSpPr>
        <p:spPr>
          <a:xfrm>
            <a:off x="547594" y="3424530"/>
            <a:ext cx="1545125" cy="229846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ctr"/>
          <a:lstStyle/>
          <a:p>
            <a:pPr algn="ctr">
              <a:lnSpc>
                <a:spcPct val="6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Слизистые пробки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009E721-3AEA-3A85-4EA3-C88238D211C3}"/>
              </a:ext>
            </a:extLst>
          </p:cNvPr>
          <p:cNvGrpSpPr/>
          <p:nvPr/>
        </p:nvGrpSpPr>
        <p:grpSpPr>
          <a:xfrm>
            <a:off x="2410818" y="3562332"/>
            <a:ext cx="1660580" cy="1337015"/>
            <a:chOff x="2466334" y="3441176"/>
            <a:chExt cx="1920038" cy="1545918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B611525-6721-C4E7-A38C-EC8F01D47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1317" t="43304" r="51301" b="30081"/>
            <a:stretch/>
          </p:blipFill>
          <p:spPr>
            <a:xfrm>
              <a:off x="2466334" y="3441176"/>
              <a:ext cx="1920038" cy="1545918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id="{12562D49-9520-78D7-A530-BDDB2086A8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8673" y="4538419"/>
              <a:ext cx="225579" cy="26629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01C4927D-975E-ECB6-FF86-1003873C6BAF}"/>
              </a:ext>
            </a:extLst>
          </p:cNvPr>
          <p:cNvSpPr/>
          <p:nvPr/>
        </p:nvSpPr>
        <p:spPr>
          <a:xfrm>
            <a:off x="2429292" y="3131291"/>
            <a:ext cx="1623632" cy="229846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ctr"/>
          <a:lstStyle/>
          <a:p>
            <a:pPr algn="ctr">
              <a:lnSpc>
                <a:spcPct val="6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жидкости</a:t>
            </a: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F75AAF82-8B9F-A96D-1C64-9B3D87A7339C}"/>
              </a:ext>
            </a:extLst>
          </p:cNvPr>
          <p:cNvSpPr/>
          <p:nvPr/>
        </p:nvSpPr>
        <p:spPr>
          <a:xfrm>
            <a:off x="4632962" y="672357"/>
            <a:ext cx="4403090" cy="4347318"/>
          </a:xfrm>
          <a:prstGeom prst="roundRect">
            <a:avLst>
              <a:gd name="adj" fmla="val 1588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0"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FBECA16F-7650-C02B-3BFB-FDB46770A954}"/>
              </a:ext>
            </a:extLst>
          </p:cNvPr>
          <p:cNvSpPr/>
          <p:nvPr/>
        </p:nvSpPr>
        <p:spPr>
          <a:xfrm>
            <a:off x="4734232" y="750626"/>
            <a:ext cx="4200552" cy="324000"/>
          </a:xfrm>
          <a:prstGeom prst="roundRect">
            <a:avLst>
              <a:gd name="adj" fmla="val 942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вентиляции</a:t>
            </a: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860E9E55-D392-2AE3-BCFB-44D06BC27AB4}"/>
              </a:ext>
            </a:extLst>
          </p:cNvPr>
          <p:cNvSpPr/>
          <p:nvPr/>
        </p:nvSpPr>
        <p:spPr>
          <a:xfrm>
            <a:off x="5120376" y="1195920"/>
            <a:ext cx="3428262" cy="348182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Мозаичность паренхимы</a:t>
            </a:r>
          </a:p>
        </p:txBody>
      </p: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FC1BAF98-A873-27A9-F49C-436A2C72AFB3}"/>
              </a:ext>
            </a:extLst>
          </p:cNvPr>
          <p:cNvGrpSpPr/>
          <p:nvPr/>
        </p:nvGrpSpPr>
        <p:grpSpPr>
          <a:xfrm>
            <a:off x="5120376" y="1654336"/>
            <a:ext cx="3428261" cy="1226308"/>
            <a:chOff x="5205199" y="1847251"/>
            <a:chExt cx="3428261" cy="1226308"/>
          </a:xfrm>
        </p:grpSpPr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FC25E4D-86FC-30F7-1733-D41125B13E2B}"/>
                </a:ext>
              </a:extLst>
            </p:cNvPr>
            <p:cNvGrpSpPr/>
            <p:nvPr/>
          </p:nvGrpSpPr>
          <p:grpSpPr>
            <a:xfrm>
              <a:off x="5205199" y="1847252"/>
              <a:ext cx="1559451" cy="1224698"/>
              <a:chOff x="4964139" y="1828059"/>
              <a:chExt cx="1582156" cy="1242529"/>
            </a:xfrm>
          </p:grpSpPr>
          <p:pic>
            <p:nvPicPr>
              <p:cNvPr id="111" name="Рисунок 110">
                <a:extLst>
                  <a:ext uri="{FF2B5EF4-FFF2-40B4-BE49-F238E27FC236}">
                    <a16:creationId xmlns:a16="http://schemas.microsoft.com/office/drawing/2014/main" id="{C62EFB1D-3E78-9015-9524-54EA0EED7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26994" t="22885" r="25700" b="14130"/>
              <a:stretch/>
            </p:blipFill>
            <p:spPr>
              <a:xfrm>
                <a:off x="4964139" y="1828059"/>
                <a:ext cx="1582156" cy="1242529"/>
              </a:xfrm>
              <a:prstGeom prst="roundRect">
                <a:avLst>
                  <a:gd name="adj" fmla="val 3512"/>
                </a:avLst>
              </a:prstGeom>
              <a:effectLst>
                <a:outerShdw blurRad="38100" algn="ctr" rotWithShape="0">
                  <a:prstClr val="black">
                    <a:alpha val="80000"/>
                  </a:prstClr>
                </a:outerShdw>
              </a:effectLst>
            </p:spPr>
          </p:pic>
          <p:cxnSp>
            <p:nvCxnSpPr>
              <p:cNvPr id="113" name="Прямая со стрелкой 112">
                <a:extLst>
                  <a:ext uri="{FF2B5EF4-FFF2-40B4-BE49-F238E27FC236}">
                    <a16:creationId xmlns:a16="http://schemas.microsoft.com/office/drawing/2014/main" id="{37E01B1E-71EC-7771-224D-8011C7D8C8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8632" y="2396179"/>
                <a:ext cx="156266" cy="288144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  <a:effectLst>
                <a:glow rad="38100">
                  <a:schemeClr val="accent1"/>
                </a:glow>
              </a:effectLst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EDE3922F-8FBE-F50A-44F3-4F48B01F4041}"/>
                </a:ext>
              </a:extLst>
            </p:cNvPr>
            <p:cNvGrpSpPr/>
            <p:nvPr/>
          </p:nvGrpSpPr>
          <p:grpSpPr>
            <a:xfrm>
              <a:off x="7057795" y="1847251"/>
              <a:ext cx="1575665" cy="1226308"/>
              <a:chOff x="7057795" y="1808245"/>
              <a:chExt cx="1575665" cy="1226308"/>
            </a:xfrm>
          </p:grpSpPr>
          <p:pic>
            <p:nvPicPr>
              <p:cNvPr id="112" name="Рисунок 111">
                <a:extLst>
                  <a:ext uri="{FF2B5EF4-FFF2-40B4-BE49-F238E27FC236}">
                    <a16:creationId xmlns:a16="http://schemas.microsoft.com/office/drawing/2014/main" id="{9F41A86A-6BDF-07E0-522F-6AB354BF0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27406" t="22152" r="28258" b="19348"/>
              <a:stretch/>
            </p:blipFill>
            <p:spPr>
              <a:xfrm>
                <a:off x="7057795" y="1808245"/>
                <a:ext cx="1575665" cy="1226308"/>
              </a:xfrm>
              <a:prstGeom prst="roundRect">
                <a:avLst>
                  <a:gd name="adj" fmla="val 3512"/>
                </a:avLst>
              </a:prstGeom>
              <a:effectLst>
                <a:outerShdw blurRad="38100" algn="ctr" rotWithShape="0">
                  <a:prstClr val="black">
                    <a:alpha val="80000"/>
                  </a:prstClr>
                </a:outerShdw>
              </a:effectLst>
            </p:spPr>
          </p:pic>
          <p:cxnSp>
            <p:nvCxnSpPr>
              <p:cNvPr id="114" name="Прямая со стрелкой 113">
                <a:extLst>
                  <a:ext uri="{FF2B5EF4-FFF2-40B4-BE49-F238E27FC236}">
                    <a16:creationId xmlns:a16="http://schemas.microsoft.com/office/drawing/2014/main" id="{FA622854-C2E6-DF1A-69D6-082C73D113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2141" y="2438598"/>
                <a:ext cx="138775" cy="30065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  <a:effectLst>
                <a:glow rad="38100">
                  <a:schemeClr val="accent1"/>
                </a:glow>
              </a:effectLst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5D1DED36-07C2-5C3A-6FFC-C40EF3268DB1}"/>
              </a:ext>
            </a:extLst>
          </p:cNvPr>
          <p:cNvGrpSpPr/>
          <p:nvPr/>
        </p:nvGrpSpPr>
        <p:grpSpPr>
          <a:xfrm>
            <a:off x="5159890" y="3438973"/>
            <a:ext cx="3349233" cy="1466072"/>
            <a:chOff x="5119972" y="3502037"/>
            <a:chExt cx="3349233" cy="1466072"/>
          </a:xfrm>
        </p:grpSpPr>
        <p:grpSp>
          <p:nvGrpSpPr>
            <p:cNvPr id="125" name="Группа 124">
              <a:extLst>
                <a:ext uri="{FF2B5EF4-FFF2-40B4-BE49-F238E27FC236}">
                  <a16:creationId xmlns:a16="http://schemas.microsoft.com/office/drawing/2014/main" id="{7EB29FA8-CC7E-DBB1-0F1A-1344F8759BEA}"/>
                </a:ext>
              </a:extLst>
            </p:cNvPr>
            <p:cNvGrpSpPr/>
            <p:nvPr/>
          </p:nvGrpSpPr>
          <p:grpSpPr>
            <a:xfrm>
              <a:off x="7045665" y="3504886"/>
              <a:ext cx="1423540" cy="1460375"/>
              <a:chOff x="6830719" y="3502036"/>
              <a:chExt cx="1430279" cy="1467288"/>
            </a:xfrm>
          </p:grpSpPr>
          <p:pic>
            <p:nvPicPr>
              <p:cNvPr id="116" name="Рисунок 115">
                <a:extLst>
                  <a:ext uri="{FF2B5EF4-FFF2-40B4-BE49-F238E27FC236}">
                    <a16:creationId xmlns:a16="http://schemas.microsoft.com/office/drawing/2014/main" id="{5A8352AD-8190-6160-D637-0EB75B6B17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23617" t="2085" r="28379" b="14428"/>
              <a:stretch/>
            </p:blipFill>
            <p:spPr>
              <a:xfrm>
                <a:off x="6830719" y="3502036"/>
                <a:ext cx="1430279" cy="1467288"/>
              </a:xfrm>
              <a:prstGeom prst="roundRect">
                <a:avLst>
                  <a:gd name="adj" fmla="val 3512"/>
                </a:avLst>
              </a:prstGeom>
              <a:effectLst>
                <a:outerShdw blurRad="38100" algn="ctr" rotWithShape="0">
                  <a:prstClr val="black">
                    <a:alpha val="80000"/>
                  </a:prstClr>
                </a:outerShdw>
              </a:effectLst>
            </p:spPr>
          </p:pic>
          <p:cxnSp>
            <p:nvCxnSpPr>
              <p:cNvPr id="119" name="Прямая со стрелкой 118">
                <a:extLst>
                  <a:ext uri="{FF2B5EF4-FFF2-40B4-BE49-F238E27FC236}">
                    <a16:creationId xmlns:a16="http://schemas.microsoft.com/office/drawing/2014/main" id="{EB9EFC56-B9C1-D5B9-04D1-A8346D2130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4756" y="3806211"/>
                <a:ext cx="215043" cy="231321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  <a:effectLst>
                <a:glow rad="38100">
                  <a:schemeClr val="accent1"/>
                </a:glow>
              </a:effectLst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Группа 125">
              <a:extLst>
                <a:ext uri="{FF2B5EF4-FFF2-40B4-BE49-F238E27FC236}">
                  <a16:creationId xmlns:a16="http://schemas.microsoft.com/office/drawing/2014/main" id="{2807586F-551A-B27C-6DC1-7F6F274D95E7}"/>
                </a:ext>
              </a:extLst>
            </p:cNvPr>
            <p:cNvGrpSpPr/>
            <p:nvPr/>
          </p:nvGrpSpPr>
          <p:grpSpPr>
            <a:xfrm>
              <a:off x="5119972" y="3502037"/>
              <a:ext cx="1559855" cy="1466072"/>
              <a:chOff x="4854739" y="3502037"/>
              <a:chExt cx="1561148" cy="1467287"/>
            </a:xfrm>
          </p:grpSpPr>
          <p:pic>
            <p:nvPicPr>
              <p:cNvPr id="117" name="Рисунок 116">
                <a:extLst>
                  <a:ext uri="{FF2B5EF4-FFF2-40B4-BE49-F238E27FC236}">
                    <a16:creationId xmlns:a16="http://schemas.microsoft.com/office/drawing/2014/main" id="{31641383-D7ED-9EF0-C3CA-1BCCDAD89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l="26017" t="6800" r="28254" b="20334"/>
              <a:stretch/>
            </p:blipFill>
            <p:spPr>
              <a:xfrm>
                <a:off x="4854739" y="3502037"/>
                <a:ext cx="1561148" cy="1467287"/>
              </a:xfrm>
              <a:prstGeom prst="roundRect">
                <a:avLst>
                  <a:gd name="adj" fmla="val 3512"/>
                </a:avLst>
              </a:prstGeom>
              <a:effectLst>
                <a:outerShdw blurRad="38100" algn="ctr" rotWithShape="0">
                  <a:prstClr val="black">
                    <a:alpha val="80000"/>
                  </a:prstClr>
                </a:outerShdw>
              </a:effectLst>
            </p:spPr>
          </p:pic>
          <p:cxnSp>
            <p:nvCxnSpPr>
              <p:cNvPr id="118" name="Прямая со стрелкой 117">
                <a:extLst>
                  <a:ext uri="{FF2B5EF4-FFF2-40B4-BE49-F238E27FC236}">
                    <a16:creationId xmlns:a16="http://schemas.microsoft.com/office/drawing/2014/main" id="{FCC2CFF6-5816-12CF-723F-EA389F6445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0776" y="4186492"/>
                <a:ext cx="100686" cy="262578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  <a:effectLst>
                <a:glow rad="38100">
                  <a:schemeClr val="accent1"/>
                </a:glow>
              </a:effectLst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 стрелкой 119">
                <a:extLst>
                  <a:ext uri="{FF2B5EF4-FFF2-40B4-BE49-F238E27FC236}">
                    <a16:creationId xmlns:a16="http://schemas.microsoft.com/office/drawing/2014/main" id="{84EFD7B0-2409-D682-A853-7D1018431F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28399" y="4186492"/>
                <a:ext cx="81798" cy="23834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  <a:effectLst>
                <a:glow rad="38100">
                  <a:schemeClr val="accent1"/>
                </a:glow>
              </a:effectLst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CF831416-6FD3-ACC8-DB3C-A230F898D7C1}"/>
              </a:ext>
            </a:extLst>
          </p:cNvPr>
          <p:cNvSpPr/>
          <p:nvPr/>
        </p:nvSpPr>
        <p:spPr>
          <a:xfrm>
            <a:off x="5120376" y="3017537"/>
            <a:ext cx="3428262" cy="348182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Фиброателектазы</a:t>
            </a:r>
          </a:p>
        </p:txBody>
      </p:sp>
    </p:spTree>
    <p:extLst>
      <p:ext uri="{BB962C8B-B14F-4D97-AF65-F5344CB8AC3E}">
        <p14:creationId xmlns:p14="http://schemas.microsoft.com/office/powerpoint/2010/main" val="285041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FA44F-B3F9-0537-4846-A45C7A919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8A4525-CE33-6585-74D4-1091AEC642F7}"/>
              </a:ext>
            </a:extLst>
          </p:cNvPr>
          <p:cNvSpPr/>
          <p:nvPr/>
        </p:nvSpPr>
        <p:spPr>
          <a:xfrm>
            <a:off x="0" y="0"/>
            <a:ext cx="9144000" cy="36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Легочные проявления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01309E6-9BD4-EA3E-B7C9-3EA0500C296A}"/>
              </a:ext>
            </a:extLst>
          </p:cNvPr>
          <p:cNvSpPr/>
          <p:nvPr/>
        </p:nvSpPr>
        <p:spPr>
          <a:xfrm>
            <a:off x="107950" y="451921"/>
            <a:ext cx="4403090" cy="4567753"/>
          </a:xfrm>
          <a:prstGeom prst="roundRect">
            <a:avLst>
              <a:gd name="adj" fmla="val 1588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0"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33B2627-F7F3-06D2-5D94-54A9BEE4510C}"/>
              </a:ext>
            </a:extLst>
          </p:cNvPr>
          <p:cNvSpPr/>
          <p:nvPr/>
        </p:nvSpPr>
        <p:spPr>
          <a:xfrm>
            <a:off x="209220" y="530190"/>
            <a:ext cx="4200552" cy="324000"/>
          </a:xfrm>
          <a:prstGeom prst="roundRect">
            <a:avLst>
              <a:gd name="adj" fmla="val 942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Воспаление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E94C3342-CF6E-BC04-629A-89F63CDA6FD0}"/>
              </a:ext>
            </a:extLst>
          </p:cNvPr>
          <p:cNvSpPr/>
          <p:nvPr/>
        </p:nvSpPr>
        <p:spPr>
          <a:xfrm>
            <a:off x="209218" y="969327"/>
            <a:ext cx="1910569" cy="414771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Дивертикулит трахеи</a:t>
            </a: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4196594A-A72E-DEC9-E0BE-D1484AD7E388}"/>
              </a:ext>
            </a:extLst>
          </p:cNvPr>
          <p:cNvSpPr/>
          <p:nvPr/>
        </p:nvSpPr>
        <p:spPr>
          <a:xfrm>
            <a:off x="4632962" y="451921"/>
            <a:ext cx="4403090" cy="4567753"/>
          </a:xfrm>
          <a:prstGeom prst="roundRect">
            <a:avLst>
              <a:gd name="adj" fmla="val 1588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0"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0AD8DB44-1BF0-2AB8-E8E9-5000C941EA05}"/>
              </a:ext>
            </a:extLst>
          </p:cNvPr>
          <p:cNvSpPr/>
          <p:nvPr/>
        </p:nvSpPr>
        <p:spPr>
          <a:xfrm>
            <a:off x="4734231" y="530190"/>
            <a:ext cx="4200552" cy="324000"/>
          </a:xfrm>
          <a:prstGeom prst="roundRect">
            <a:avLst>
              <a:gd name="adj" fmla="val 942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Эмфизематозные изменения</a:t>
            </a: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986958C-96F0-C224-7257-1A22CF560F6E}"/>
              </a:ext>
            </a:extLst>
          </p:cNvPr>
          <p:cNvSpPr/>
          <p:nvPr/>
        </p:nvSpPr>
        <p:spPr>
          <a:xfrm>
            <a:off x="5319535" y="969327"/>
            <a:ext cx="3029944" cy="348182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Буллы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C975B73B-07A5-ECBA-99A6-D3B86B4E6558}"/>
              </a:ext>
            </a:extLst>
          </p:cNvPr>
          <p:cNvGrpSpPr/>
          <p:nvPr/>
        </p:nvGrpSpPr>
        <p:grpSpPr>
          <a:xfrm>
            <a:off x="209219" y="1447699"/>
            <a:ext cx="914401" cy="1457009"/>
            <a:chOff x="209219" y="1479231"/>
            <a:chExt cx="914401" cy="1457009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15EA7BB-4C64-1CC6-0CE5-8C55F383B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8994" t="29366" r="40603" b="26353"/>
            <a:stretch/>
          </p:blipFill>
          <p:spPr>
            <a:xfrm>
              <a:off x="209219" y="1479231"/>
              <a:ext cx="914401" cy="1457009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650909EE-936B-E671-B484-22E5F2E76C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485" y="2122984"/>
              <a:ext cx="187886" cy="233624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D11B980-0DB3-AAA1-962E-146BAFA2E32D}"/>
              </a:ext>
            </a:extLst>
          </p:cNvPr>
          <p:cNvGrpSpPr/>
          <p:nvPr/>
        </p:nvGrpSpPr>
        <p:grpSpPr>
          <a:xfrm>
            <a:off x="1214582" y="1447699"/>
            <a:ext cx="914400" cy="1457009"/>
            <a:chOff x="1214582" y="1479231"/>
            <a:chExt cx="914400" cy="145700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9212FB1-DA05-8B28-5F60-1E43DC8C6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8694" t="28131" r="46688" b="27399"/>
            <a:stretch/>
          </p:blipFill>
          <p:spPr>
            <a:xfrm>
              <a:off x="1214582" y="1479231"/>
              <a:ext cx="914400" cy="1457009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5551BAE6-312B-0775-826A-262F8A28A3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5094" y="1985824"/>
              <a:ext cx="97070" cy="350065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327EF7FE-EF8B-79E7-463B-45BD2E10F059}"/>
              </a:ext>
            </a:extLst>
          </p:cNvPr>
          <p:cNvGrpSpPr/>
          <p:nvPr/>
        </p:nvGrpSpPr>
        <p:grpSpPr>
          <a:xfrm>
            <a:off x="2219944" y="1447700"/>
            <a:ext cx="1036266" cy="1457008"/>
            <a:chOff x="2219944" y="1479232"/>
            <a:chExt cx="1036266" cy="1457008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A1263C9-83E3-4D72-824A-D0A8D4C98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9174" t="23028" r="29081" b="23068"/>
            <a:stretch/>
          </p:blipFill>
          <p:spPr>
            <a:xfrm>
              <a:off x="2219944" y="1479232"/>
              <a:ext cx="1036266" cy="1457008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080AFB7D-1690-C176-4024-2DC1B62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892685" y="1783320"/>
              <a:ext cx="170849" cy="302695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174D1E5F-68F5-2D0A-A924-9D83E3762EC8}"/>
              </a:ext>
            </a:extLst>
          </p:cNvPr>
          <p:cNvGrpSpPr/>
          <p:nvPr/>
        </p:nvGrpSpPr>
        <p:grpSpPr>
          <a:xfrm>
            <a:off x="3347171" y="1447700"/>
            <a:ext cx="1060191" cy="1457008"/>
            <a:chOff x="3347171" y="1479232"/>
            <a:chExt cx="1060191" cy="1457008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860EEDD-3A91-AD2E-7F25-10FAEBF87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2345" t="30331" r="41846" b="28705"/>
            <a:stretch/>
          </p:blipFill>
          <p:spPr>
            <a:xfrm>
              <a:off x="3347171" y="1479232"/>
              <a:ext cx="1060191" cy="1457008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8E327760-A20C-D15E-71D8-628619FE7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2551" y="1873394"/>
              <a:ext cx="183455" cy="24468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25C141E-A6B2-ECE3-7E1A-6690214B0731}"/>
              </a:ext>
            </a:extLst>
          </p:cNvPr>
          <p:cNvSpPr/>
          <p:nvPr/>
        </p:nvSpPr>
        <p:spPr>
          <a:xfrm>
            <a:off x="2219944" y="969327"/>
            <a:ext cx="1036266" cy="414771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Бронхиолит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7562522-994D-AEE3-0BE2-453BDE9E7FE4}"/>
              </a:ext>
            </a:extLst>
          </p:cNvPr>
          <p:cNvSpPr/>
          <p:nvPr/>
        </p:nvSpPr>
        <p:spPr>
          <a:xfrm>
            <a:off x="3347171" y="969327"/>
            <a:ext cx="1060190" cy="414771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7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Лимфаде-нопатия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5BB8C67-B62F-DE19-37E7-5F2FADDAB969}"/>
              </a:ext>
            </a:extLst>
          </p:cNvPr>
          <p:cNvGrpSpPr/>
          <p:nvPr/>
        </p:nvGrpSpPr>
        <p:grpSpPr>
          <a:xfrm>
            <a:off x="1334890" y="3401060"/>
            <a:ext cx="1228719" cy="1537336"/>
            <a:chOff x="1308791" y="3482340"/>
            <a:chExt cx="1228719" cy="1537336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2A43CF50-EC03-0810-221A-D107BDFAE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0297" t="24999" r="28404" b="29822"/>
            <a:stretch/>
          </p:blipFill>
          <p:spPr>
            <a:xfrm>
              <a:off x="1308791" y="3482340"/>
              <a:ext cx="1228719" cy="1537336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A3C3E475-D1FA-DB50-6EC5-F09F22E66C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52238" y="4155138"/>
              <a:ext cx="57766" cy="281014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F21E5754-627D-A882-80E0-47786A4DC749}"/>
              </a:ext>
            </a:extLst>
          </p:cNvPr>
          <p:cNvGrpSpPr/>
          <p:nvPr/>
        </p:nvGrpSpPr>
        <p:grpSpPr>
          <a:xfrm>
            <a:off x="211067" y="3401060"/>
            <a:ext cx="976599" cy="1537336"/>
            <a:chOff x="251155" y="3482340"/>
            <a:chExt cx="976599" cy="1537336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BE3D1E60-605F-1314-1ACC-204FB8E8D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51488" t="27136" r="28379" b="21781"/>
            <a:stretch/>
          </p:blipFill>
          <p:spPr>
            <a:xfrm>
              <a:off x="251155" y="3482340"/>
              <a:ext cx="976599" cy="1537336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88C33E7C-5C89-CF67-0123-E5FBA76B36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006" y="4522535"/>
              <a:ext cx="214464" cy="201531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4D810266-912F-D318-F9C1-DB47F202E3EA}"/>
                </a:ext>
              </a:extLst>
            </p:cNvPr>
            <p:cNvCxnSpPr>
              <a:cxnSpLocks/>
            </p:cNvCxnSpPr>
            <p:nvPr/>
          </p:nvCxnSpPr>
          <p:spPr>
            <a:xfrm>
              <a:off x="282529" y="4146764"/>
              <a:ext cx="117052" cy="28890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BA0EF0B-C60E-5DE7-191D-A97E30CE853A}"/>
              </a:ext>
            </a:extLst>
          </p:cNvPr>
          <p:cNvGrpSpPr/>
          <p:nvPr/>
        </p:nvGrpSpPr>
        <p:grpSpPr>
          <a:xfrm>
            <a:off x="3053348" y="3401060"/>
            <a:ext cx="1228719" cy="1537335"/>
            <a:chOff x="2935535" y="3482340"/>
            <a:chExt cx="1228719" cy="1537335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1EE1942-2E2D-9B93-E3FD-181DCCC1B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702" t="31042" r="75165" b="18702"/>
            <a:stretch/>
          </p:blipFill>
          <p:spPr>
            <a:xfrm>
              <a:off x="2935535" y="3482340"/>
              <a:ext cx="1228719" cy="1537335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57" name="Прямая со стрелкой 56">
              <a:extLst>
                <a:ext uri="{FF2B5EF4-FFF2-40B4-BE49-F238E27FC236}">
                  <a16:creationId xmlns:a16="http://schemas.microsoft.com/office/drawing/2014/main" id="{7E91B7A3-255D-DE84-05E3-517FA363026D}"/>
                </a:ext>
              </a:extLst>
            </p:cNvPr>
            <p:cNvCxnSpPr>
              <a:cxnSpLocks/>
            </p:cNvCxnSpPr>
            <p:nvPr/>
          </p:nvCxnSpPr>
          <p:spPr>
            <a:xfrm>
              <a:off x="3095148" y="4188612"/>
              <a:ext cx="312903" cy="161641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CEFCD4EC-FA0E-C544-BED6-DDC37D9F4F10}"/>
              </a:ext>
            </a:extLst>
          </p:cNvPr>
          <p:cNvSpPr/>
          <p:nvPr/>
        </p:nvSpPr>
        <p:spPr>
          <a:xfrm>
            <a:off x="209218" y="3084196"/>
            <a:ext cx="2354391" cy="248598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Бронхопневмония</a:t>
            </a: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40FAF1A6-DB20-1E58-D399-434B38A84B21}"/>
              </a:ext>
            </a:extLst>
          </p:cNvPr>
          <p:cNvSpPr/>
          <p:nvPr/>
        </p:nvSpPr>
        <p:spPr>
          <a:xfrm>
            <a:off x="3051023" y="3084196"/>
            <a:ext cx="1231044" cy="248598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Пневмония</a:t>
            </a: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C04A10B0-0475-28FF-C874-0537E44F67A6}"/>
              </a:ext>
            </a:extLst>
          </p:cNvPr>
          <p:cNvGrpSpPr/>
          <p:nvPr/>
        </p:nvGrpSpPr>
        <p:grpSpPr>
          <a:xfrm>
            <a:off x="5319535" y="1406406"/>
            <a:ext cx="3029944" cy="1457009"/>
            <a:chOff x="5183781" y="1479231"/>
            <a:chExt cx="3029944" cy="1457009"/>
          </a:xfrm>
        </p:grpSpPr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E828ECA3-9F53-37A1-4976-3FACE1ADBBE7}"/>
                </a:ext>
              </a:extLst>
            </p:cNvPr>
            <p:cNvGrpSpPr/>
            <p:nvPr/>
          </p:nvGrpSpPr>
          <p:grpSpPr>
            <a:xfrm>
              <a:off x="5183781" y="1479231"/>
              <a:ext cx="1679311" cy="1457009"/>
              <a:chOff x="5183781" y="1479231"/>
              <a:chExt cx="1679311" cy="1457009"/>
            </a:xfrm>
          </p:grpSpPr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DA7EBC2D-BB66-058B-5662-838408D96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33495" t="40384" r="26804" b="25168"/>
              <a:stretch/>
            </p:blipFill>
            <p:spPr>
              <a:xfrm>
                <a:off x="5183781" y="1479231"/>
                <a:ext cx="1679311" cy="1457009"/>
              </a:xfrm>
              <a:prstGeom prst="roundRect">
                <a:avLst>
                  <a:gd name="adj" fmla="val 3512"/>
                </a:avLst>
              </a:prstGeom>
              <a:effectLst>
                <a:outerShdw blurRad="38100" algn="ctr" rotWithShape="0">
                  <a:prstClr val="black">
                    <a:alpha val="80000"/>
                  </a:prstClr>
                </a:outerShdw>
              </a:effectLst>
            </p:spPr>
          </p:pic>
          <p:cxnSp>
            <p:nvCxnSpPr>
              <p:cNvPr id="72" name="Прямая со стрелкой 71">
                <a:extLst>
                  <a:ext uri="{FF2B5EF4-FFF2-40B4-BE49-F238E27FC236}">
                    <a16:creationId xmlns:a16="http://schemas.microsoft.com/office/drawing/2014/main" id="{6108869B-784C-A8F9-97C0-E9B8FFF2A3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3985" y="2154581"/>
                <a:ext cx="231997" cy="177491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  <a:effectLst>
                <a:glow rad="38100">
                  <a:schemeClr val="accent1"/>
                </a:glow>
              </a:effectLst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 стрелкой 72">
                <a:extLst>
                  <a:ext uri="{FF2B5EF4-FFF2-40B4-BE49-F238E27FC236}">
                    <a16:creationId xmlns:a16="http://schemas.microsoft.com/office/drawing/2014/main" id="{67F05ED1-10A5-08DF-7942-1A839398AC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73902" y="2481276"/>
                <a:ext cx="228576" cy="238115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  <a:effectLst>
                <a:glow rad="38100">
                  <a:schemeClr val="accent1"/>
                </a:glow>
              </a:effectLst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4C60CCE6-239E-BA41-94F3-82C749119F4B}"/>
                </a:ext>
              </a:extLst>
            </p:cNvPr>
            <p:cNvGrpSpPr/>
            <p:nvPr/>
          </p:nvGrpSpPr>
          <p:grpSpPr>
            <a:xfrm>
              <a:off x="6982682" y="1479231"/>
              <a:ext cx="1231043" cy="1457009"/>
              <a:chOff x="6982682" y="1479231"/>
              <a:chExt cx="1231043" cy="1457009"/>
            </a:xfrm>
          </p:grpSpPr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76C76A5E-8C76-6B3B-4EA5-B67E544F1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l="27950" t="9059" r="43045" b="24996"/>
              <a:stretch/>
            </p:blipFill>
            <p:spPr>
              <a:xfrm>
                <a:off x="6982682" y="1479231"/>
                <a:ext cx="1231043" cy="1457009"/>
              </a:xfrm>
              <a:prstGeom prst="roundRect">
                <a:avLst>
                  <a:gd name="adj" fmla="val 3512"/>
                </a:avLst>
              </a:prstGeom>
              <a:effectLst>
                <a:outerShdw blurRad="38100" algn="ctr" rotWithShape="0">
                  <a:prstClr val="black">
                    <a:alpha val="80000"/>
                  </a:prstClr>
                </a:outerShdw>
              </a:effectLst>
            </p:spPr>
          </p:pic>
          <p:cxnSp>
            <p:nvCxnSpPr>
              <p:cNvPr id="74" name="Прямая со стрелкой 73">
                <a:extLst>
                  <a:ext uri="{FF2B5EF4-FFF2-40B4-BE49-F238E27FC236}">
                    <a16:creationId xmlns:a16="http://schemas.microsoft.com/office/drawing/2014/main" id="{5FB04666-B921-D8FD-C337-A91C56E1FE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70863" y="1694741"/>
                <a:ext cx="83019" cy="264609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  <a:effectLst>
                <a:glow rad="38100">
                  <a:schemeClr val="accent1"/>
                </a:glow>
              </a:effectLst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E465BA3B-61A7-5C67-3CC4-5043CD0F65A1}"/>
              </a:ext>
            </a:extLst>
          </p:cNvPr>
          <p:cNvSpPr/>
          <p:nvPr/>
        </p:nvSpPr>
        <p:spPr>
          <a:xfrm>
            <a:off x="4902190" y="3050177"/>
            <a:ext cx="1886291" cy="348182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Пневмоторакс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24B2810-ABB1-4A7F-1F02-D232A3938EDB}"/>
              </a:ext>
            </a:extLst>
          </p:cNvPr>
          <p:cNvSpPr/>
          <p:nvPr/>
        </p:nvSpPr>
        <p:spPr>
          <a:xfrm>
            <a:off x="6913363" y="3050177"/>
            <a:ext cx="1853459" cy="348182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Плевральные спайки</a:t>
            </a:r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F1950618-F5E6-5172-D7B2-232D2B53D010}"/>
              </a:ext>
            </a:extLst>
          </p:cNvPr>
          <p:cNvGrpSpPr/>
          <p:nvPr/>
        </p:nvGrpSpPr>
        <p:grpSpPr>
          <a:xfrm>
            <a:off x="4907651" y="3464366"/>
            <a:ext cx="1886291" cy="1476639"/>
            <a:chOff x="4979372" y="3464366"/>
            <a:chExt cx="1886291" cy="1476639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8A19AB52-9987-9B4E-85DF-86C105E9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26623" t="24844" r="26703" b="13210"/>
            <a:stretch/>
          </p:blipFill>
          <p:spPr>
            <a:xfrm>
              <a:off x="4979372" y="3464366"/>
              <a:ext cx="1886291" cy="1476639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87" name="Прямая со стрелкой 86">
              <a:extLst>
                <a:ext uri="{FF2B5EF4-FFF2-40B4-BE49-F238E27FC236}">
                  <a16:creationId xmlns:a16="http://schemas.microsoft.com/office/drawing/2014/main" id="{B2BACC95-FD67-9EE5-7823-6EAE562FF4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17181" y="3992806"/>
              <a:ext cx="191708" cy="255129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>
              <a:extLst>
                <a:ext uri="{FF2B5EF4-FFF2-40B4-BE49-F238E27FC236}">
                  <a16:creationId xmlns:a16="http://schemas.microsoft.com/office/drawing/2014/main" id="{3E41BC63-F16C-C7EC-7042-519A38637B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523" y="4574878"/>
              <a:ext cx="183455" cy="19259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2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7C42D0EA-8BD9-2081-9FE2-66FBF54920FE}"/>
              </a:ext>
            </a:extLst>
          </p:cNvPr>
          <p:cNvGrpSpPr/>
          <p:nvPr/>
        </p:nvGrpSpPr>
        <p:grpSpPr>
          <a:xfrm>
            <a:off x="6913364" y="3464365"/>
            <a:ext cx="1853460" cy="1474029"/>
            <a:chOff x="6841836" y="3272790"/>
            <a:chExt cx="2169227" cy="1725155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A40D6EF5-2EF4-0691-F077-2B4C385B6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30113" t="11699" r="26835" b="30257"/>
            <a:stretch/>
          </p:blipFill>
          <p:spPr>
            <a:xfrm>
              <a:off x="6841836" y="3272790"/>
              <a:ext cx="2169227" cy="1725155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88" name="Прямая со стрелкой 87">
              <a:extLst>
                <a:ext uri="{FF2B5EF4-FFF2-40B4-BE49-F238E27FC236}">
                  <a16:creationId xmlns:a16="http://schemas.microsoft.com/office/drawing/2014/main" id="{5A6C063B-3D56-195C-9BBA-43F1BD8EFB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4980" y="4861403"/>
              <a:ext cx="331230" cy="6302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>
              <a:extLst>
                <a:ext uri="{FF2B5EF4-FFF2-40B4-BE49-F238E27FC236}">
                  <a16:creationId xmlns:a16="http://schemas.microsoft.com/office/drawing/2014/main" id="{09D09AC9-9714-396C-1E46-D8D57B9260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6449" y="3350790"/>
              <a:ext cx="273950" cy="13595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>
              <a:extLst>
                <a:ext uri="{FF2B5EF4-FFF2-40B4-BE49-F238E27FC236}">
                  <a16:creationId xmlns:a16="http://schemas.microsoft.com/office/drawing/2014/main" id="{DD5C8C6D-3B6E-58D1-758E-5B467F9A5C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6316" y="3556875"/>
              <a:ext cx="244366" cy="122759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2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222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DEB3D-C1D1-F7C1-A3D8-62C77C4D4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E39B5F-DEE9-80AC-A993-D0E73DCF8A2A}"/>
              </a:ext>
            </a:extLst>
          </p:cNvPr>
          <p:cNvSpPr/>
          <p:nvPr/>
        </p:nvSpPr>
        <p:spPr>
          <a:xfrm>
            <a:off x="0" y="0"/>
            <a:ext cx="9144000" cy="36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Абдоминальные проявления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AB94C6E-4FA3-0D7E-284B-E8057B1DEC22}"/>
              </a:ext>
            </a:extLst>
          </p:cNvPr>
          <p:cNvSpPr/>
          <p:nvPr/>
        </p:nvSpPr>
        <p:spPr>
          <a:xfrm>
            <a:off x="107950" y="451921"/>
            <a:ext cx="4995428" cy="4567753"/>
          </a:xfrm>
          <a:prstGeom prst="roundRect">
            <a:avLst>
              <a:gd name="adj" fmla="val 1588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0"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7DAF9F-C477-D749-BEC6-FD70C69AA648}"/>
              </a:ext>
            </a:extLst>
          </p:cNvPr>
          <p:cNvSpPr/>
          <p:nvPr/>
        </p:nvSpPr>
        <p:spPr>
          <a:xfrm>
            <a:off x="209220" y="530190"/>
            <a:ext cx="4781880" cy="324000"/>
          </a:xfrm>
          <a:prstGeom prst="roundRect">
            <a:avLst>
              <a:gd name="adj" fmla="val 942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Поджелудочная железа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65D6624-B46C-6C78-D4F9-E23B45B0EAEE}"/>
              </a:ext>
            </a:extLst>
          </p:cNvPr>
          <p:cNvSpPr/>
          <p:nvPr/>
        </p:nvSpPr>
        <p:spPr>
          <a:xfrm>
            <a:off x="209219" y="977265"/>
            <a:ext cx="1440032" cy="461437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Жировая инфильтрация</a:t>
            </a: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95F03035-6491-BC0C-5532-08E2DB220F3B}"/>
              </a:ext>
            </a:extLst>
          </p:cNvPr>
          <p:cNvSpPr/>
          <p:nvPr/>
        </p:nvSpPr>
        <p:spPr>
          <a:xfrm>
            <a:off x="5278120" y="451921"/>
            <a:ext cx="3757932" cy="4567753"/>
          </a:xfrm>
          <a:prstGeom prst="roundRect">
            <a:avLst>
              <a:gd name="adj" fmla="val 1588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0"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105E7CE3-4624-3D85-3913-6EDE51113A9E}"/>
              </a:ext>
            </a:extLst>
          </p:cNvPr>
          <p:cNvSpPr/>
          <p:nvPr/>
        </p:nvSpPr>
        <p:spPr>
          <a:xfrm>
            <a:off x="5387879" y="530190"/>
            <a:ext cx="3538414" cy="324000"/>
          </a:xfrm>
          <a:prstGeom prst="roundRect">
            <a:avLst>
              <a:gd name="adj" fmla="val 942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Желчный пузырь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F15C936-F222-52A2-B468-F0C54959C90A}"/>
              </a:ext>
            </a:extLst>
          </p:cNvPr>
          <p:cNvSpPr/>
          <p:nvPr/>
        </p:nvSpPr>
        <p:spPr>
          <a:xfrm>
            <a:off x="1779325" y="977265"/>
            <a:ext cx="1449866" cy="461437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Липоматозная перестройка</a:t>
            </a: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8122924A-455E-F9D8-0FCC-6A5DD6AC8243}"/>
              </a:ext>
            </a:extLst>
          </p:cNvPr>
          <p:cNvSpPr/>
          <p:nvPr/>
        </p:nvSpPr>
        <p:spPr>
          <a:xfrm>
            <a:off x="5387881" y="950595"/>
            <a:ext cx="1779269" cy="259692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Холелитиаз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86E0A38D-0BE1-B5D0-78EB-6AE4D41BFE8F}"/>
              </a:ext>
            </a:extLst>
          </p:cNvPr>
          <p:cNvSpPr/>
          <p:nvPr/>
        </p:nvSpPr>
        <p:spPr>
          <a:xfrm>
            <a:off x="7312874" y="950595"/>
            <a:ext cx="1613417" cy="259692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Гипоплазия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C54AE37-1F60-F7B3-927E-EC5126EAA388}"/>
              </a:ext>
            </a:extLst>
          </p:cNvPr>
          <p:cNvGrpSpPr/>
          <p:nvPr/>
        </p:nvGrpSpPr>
        <p:grpSpPr>
          <a:xfrm>
            <a:off x="5387881" y="1299184"/>
            <a:ext cx="1779269" cy="1305027"/>
            <a:chOff x="5284470" y="1437938"/>
            <a:chExt cx="1779269" cy="130502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7FCE807-9595-DBBC-3D76-9B0F90B62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472" t="38469" r="32326" b="20731"/>
            <a:stretch/>
          </p:blipFill>
          <p:spPr>
            <a:xfrm>
              <a:off x="5284470" y="1437938"/>
              <a:ext cx="1779269" cy="1305027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FAC8C2A7-8D1B-B121-4F5E-CE57CF6C04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6103" y="2102676"/>
              <a:ext cx="153533" cy="27576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1673672-7955-40F7-5945-2DDBF57B20F3}"/>
              </a:ext>
            </a:extLst>
          </p:cNvPr>
          <p:cNvGrpSpPr/>
          <p:nvPr/>
        </p:nvGrpSpPr>
        <p:grpSpPr>
          <a:xfrm>
            <a:off x="7312876" y="1299184"/>
            <a:ext cx="1613416" cy="1305027"/>
            <a:chOff x="7277100" y="1437938"/>
            <a:chExt cx="1613416" cy="130502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3C54E745-C702-1890-B913-36C000FB1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2318" t="28376" r="33643" b="24948"/>
            <a:stretch/>
          </p:blipFill>
          <p:spPr>
            <a:xfrm>
              <a:off x="7277100" y="1437938"/>
              <a:ext cx="1613416" cy="1305027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1C513738-A42A-7B33-5469-6DF16BCD99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8548" y="1897619"/>
              <a:ext cx="83557" cy="29763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FE72641-3D2C-51B3-75FB-395D26A3ECFB}"/>
              </a:ext>
            </a:extLst>
          </p:cNvPr>
          <p:cNvSpPr/>
          <p:nvPr/>
        </p:nvSpPr>
        <p:spPr>
          <a:xfrm>
            <a:off x="5387880" y="2755180"/>
            <a:ext cx="3538413" cy="324000"/>
          </a:xfrm>
          <a:prstGeom prst="roundRect">
            <a:avLst>
              <a:gd name="adj" fmla="val 942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Почки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88F02F9-0C48-4181-4191-F6BF221C6D30}"/>
              </a:ext>
            </a:extLst>
          </p:cNvPr>
          <p:cNvSpPr/>
          <p:nvPr/>
        </p:nvSpPr>
        <p:spPr>
          <a:xfrm>
            <a:off x="5388805" y="3147229"/>
            <a:ext cx="3536563" cy="259692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Нефролитиаз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DA195767-F76A-4BA2-8125-0764FFFDF19B}"/>
              </a:ext>
            </a:extLst>
          </p:cNvPr>
          <p:cNvGrpSpPr/>
          <p:nvPr/>
        </p:nvGrpSpPr>
        <p:grpSpPr>
          <a:xfrm>
            <a:off x="5388805" y="3493120"/>
            <a:ext cx="1779269" cy="1421765"/>
            <a:chOff x="5396370" y="3462640"/>
            <a:chExt cx="1779269" cy="1421765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BF9318-2AC0-199F-5909-CC8FD9FF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895" t="22119" r="23986" b="15141"/>
            <a:stretch/>
          </p:blipFill>
          <p:spPr>
            <a:xfrm>
              <a:off x="5396370" y="3462640"/>
              <a:ext cx="1779269" cy="1421765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1C71F3EB-E48C-388D-690C-7C8D09D6FFF1}"/>
                </a:ext>
              </a:extLst>
            </p:cNvPr>
            <p:cNvCxnSpPr>
              <a:cxnSpLocks/>
            </p:cNvCxnSpPr>
            <p:nvPr/>
          </p:nvCxnSpPr>
          <p:spPr>
            <a:xfrm>
              <a:off x="5850307" y="4171925"/>
              <a:ext cx="86467" cy="301399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37DA37F-193B-190D-6CBB-5A1719B1E658}"/>
              </a:ext>
            </a:extLst>
          </p:cNvPr>
          <p:cNvGrpSpPr/>
          <p:nvPr/>
        </p:nvGrpSpPr>
        <p:grpSpPr>
          <a:xfrm>
            <a:off x="7313798" y="3493120"/>
            <a:ext cx="1611570" cy="1421765"/>
            <a:chOff x="7321363" y="3462640"/>
            <a:chExt cx="1611570" cy="1421765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350ACF9-DB6D-57D5-F384-03FD15229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4784" t="14158" r="23976" b="18482"/>
            <a:stretch/>
          </p:blipFill>
          <p:spPr>
            <a:xfrm>
              <a:off x="7321363" y="3462640"/>
              <a:ext cx="1611570" cy="1421765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F2857E80-7F6F-852A-B608-D5C9E5694B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1878" y="4238357"/>
              <a:ext cx="111338" cy="265293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D3179A6B-8881-7EDD-0C26-4674D9586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4223" y="4255903"/>
              <a:ext cx="254209" cy="25011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A4246C9-A527-2739-DCEF-C5CC4616F474}"/>
              </a:ext>
            </a:extLst>
          </p:cNvPr>
          <p:cNvGrpSpPr/>
          <p:nvPr/>
        </p:nvGrpSpPr>
        <p:grpSpPr>
          <a:xfrm>
            <a:off x="209218" y="1505699"/>
            <a:ext cx="1440033" cy="1121033"/>
            <a:chOff x="178543" y="1352865"/>
            <a:chExt cx="1572770" cy="1224366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8298616-EA80-349F-0AA4-79ECF7D24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5715" t="16139" r="25494" b="17467"/>
            <a:stretch/>
          </p:blipFill>
          <p:spPr>
            <a:xfrm>
              <a:off x="178543" y="1352865"/>
              <a:ext cx="1572770" cy="1224366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09B77D85-7550-7B1A-952F-6902209D64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1536" y="1602259"/>
              <a:ext cx="152218" cy="247494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4708C6C3-C719-A303-A11B-93DCAB31AD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386" y="1840748"/>
              <a:ext cx="248539" cy="100954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86A382B-0475-36E8-9751-8C725CF606B3}"/>
              </a:ext>
            </a:extLst>
          </p:cNvPr>
          <p:cNvGrpSpPr/>
          <p:nvPr/>
        </p:nvGrpSpPr>
        <p:grpSpPr>
          <a:xfrm>
            <a:off x="1779324" y="1505699"/>
            <a:ext cx="1449866" cy="1116015"/>
            <a:chOff x="2254582" y="1352864"/>
            <a:chExt cx="1736091" cy="133633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829BF5E-4050-B235-3E0A-A873DA9F0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31476" t="31666" r="31653" b="20218"/>
            <a:stretch/>
          </p:blipFill>
          <p:spPr>
            <a:xfrm>
              <a:off x="2254582" y="1352864"/>
              <a:ext cx="1736091" cy="1336333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039264A0-DD96-72C7-90B9-6D5CE6C38EA4}"/>
                </a:ext>
              </a:extLst>
            </p:cNvPr>
            <p:cNvCxnSpPr>
              <a:cxnSpLocks/>
            </p:cNvCxnSpPr>
            <p:nvPr/>
          </p:nvCxnSpPr>
          <p:spPr>
            <a:xfrm>
              <a:off x="2951979" y="1597013"/>
              <a:ext cx="170849" cy="228383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id="{7F3EDEE3-8CCA-7EA1-1283-CC2290E9D3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7647" y="1917941"/>
              <a:ext cx="236787" cy="12595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2AAA06F-C50F-7638-C5DA-F6AC06D8DCA9}"/>
              </a:ext>
            </a:extLst>
          </p:cNvPr>
          <p:cNvSpPr/>
          <p:nvPr/>
        </p:nvSpPr>
        <p:spPr>
          <a:xfrm>
            <a:off x="3359265" y="977265"/>
            <a:ext cx="1631835" cy="461437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Липоматозная </a:t>
            </a:r>
          </a:p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псевдогипертрофия</a:t>
            </a:r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457606F8-FAEC-DBEC-9DE7-853620D1619D}"/>
              </a:ext>
            </a:extLst>
          </p:cNvPr>
          <p:cNvGrpSpPr/>
          <p:nvPr/>
        </p:nvGrpSpPr>
        <p:grpSpPr>
          <a:xfrm>
            <a:off x="3378411" y="1505699"/>
            <a:ext cx="1593543" cy="1111983"/>
            <a:chOff x="3470420" y="1348740"/>
            <a:chExt cx="1593543" cy="1111983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DACD7FC6-D7F2-E611-0FEC-7575445B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29413" t="25908" r="30684" b="26885"/>
            <a:stretch/>
          </p:blipFill>
          <p:spPr>
            <a:xfrm>
              <a:off x="3470420" y="1348740"/>
              <a:ext cx="1593543" cy="1111983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76" name="Прямая со стрелкой 75">
              <a:extLst>
                <a:ext uri="{FF2B5EF4-FFF2-40B4-BE49-F238E27FC236}">
                  <a16:creationId xmlns:a16="http://schemas.microsoft.com/office/drawing/2014/main" id="{1DDC6789-2ABD-9094-F3E8-6C9DFC93FA95}"/>
                </a:ext>
              </a:extLst>
            </p:cNvPr>
            <p:cNvCxnSpPr>
              <a:cxnSpLocks/>
            </p:cNvCxnSpPr>
            <p:nvPr/>
          </p:nvCxnSpPr>
          <p:spPr>
            <a:xfrm>
              <a:off x="4152352" y="1514115"/>
              <a:ext cx="175089" cy="23343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>
              <a:extLst>
                <a:ext uri="{FF2B5EF4-FFF2-40B4-BE49-F238E27FC236}">
                  <a16:creationId xmlns:a16="http://schemas.microsoft.com/office/drawing/2014/main" id="{BC555641-0E2A-D91D-7B60-35156A2966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70077" y="1929800"/>
              <a:ext cx="160917" cy="25741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BA1D8354-A56D-26E7-D4D4-83DDCD4D156C}"/>
              </a:ext>
            </a:extLst>
          </p:cNvPr>
          <p:cNvSpPr/>
          <p:nvPr/>
        </p:nvSpPr>
        <p:spPr>
          <a:xfrm>
            <a:off x="209219" y="2966712"/>
            <a:ext cx="1440032" cy="300074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Атрофия</a:t>
            </a:r>
          </a:p>
        </p:txBody>
      </p:sp>
      <p:sp>
        <p:nvSpPr>
          <p:cNvPr id="97" name="Прямоугольник: скругленные углы 96">
            <a:extLst>
              <a:ext uri="{FF2B5EF4-FFF2-40B4-BE49-F238E27FC236}">
                <a16:creationId xmlns:a16="http://schemas.microsoft.com/office/drawing/2014/main" id="{98826C5C-7300-9DA0-E975-C55D072BE23A}"/>
              </a:ext>
            </a:extLst>
          </p:cNvPr>
          <p:cNvSpPr/>
          <p:nvPr/>
        </p:nvSpPr>
        <p:spPr>
          <a:xfrm>
            <a:off x="1779325" y="2966712"/>
            <a:ext cx="1449866" cy="300074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Кисты</a:t>
            </a:r>
          </a:p>
        </p:txBody>
      </p:sp>
      <p:sp>
        <p:nvSpPr>
          <p:cNvPr id="98" name="Прямоугольник: скругленные углы 97">
            <a:extLst>
              <a:ext uri="{FF2B5EF4-FFF2-40B4-BE49-F238E27FC236}">
                <a16:creationId xmlns:a16="http://schemas.microsoft.com/office/drawing/2014/main" id="{76F049ED-25CF-ECF2-3E9E-8FF5C420CB0B}"/>
              </a:ext>
            </a:extLst>
          </p:cNvPr>
          <p:cNvSpPr/>
          <p:nvPr/>
        </p:nvSpPr>
        <p:spPr>
          <a:xfrm>
            <a:off x="3359265" y="2966712"/>
            <a:ext cx="1631835" cy="300074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Кальциноз</a:t>
            </a:r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3D129826-8899-AFB7-6B3B-A44115AA5B9F}"/>
              </a:ext>
            </a:extLst>
          </p:cNvPr>
          <p:cNvGrpSpPr/>
          <p:nvPr/>
        </p:nvGrpSpPr>
        <p:grpSpPr>
          <a:xfrm>
            <a:off x="210295" y="3328006"/>
            <a:ext cx="1437881" cy="1215221"/>
            <a:chOff x="210295" y="3116749"/>
            <a:chExt cx="1437881" cy="1215221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8D1FE548-9567-A027-2F72-DC5C448E6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27705" t="23116" r="28993" b="27096"/>
            <a:stretch/>
          </p:blipFill>
          <p:spPr>
            <a:xfrm>
              <a:off x="210295" y="3116749"/>
              <a:ext cx="1437881" cy="1215221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101" name="Прямая со стрелкой 100">
              <a:extLst>
                <a:ext uri="{FF2B5EF4-FFF2-40B4-BE49-F238E27FC236}">
                  <a16:creationId xmlns:a16="http://schemas.microsoft.com/office/drawing/2014/main" id="{BF184723-CCB8-1C2F-3334-C111A4E5579B}"/>
                </a:ext>
              </a:extLst>
            </p:cNvPr>
            <p:cNvCxnSpPr>
              <a:cxnSpLocks/>
            </p:cNvCxnSpPr>
            <p:nvPr/>
          </p:nvCxnSpPr>
          <p:spPr>
            <a:xfrm>
              <a:off x="751626" y="3373357"/>
              <a:ext cx="166075" cy="146341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2" name="Прямая со стрелкой 101">
              <a:extLst>
                <a:ext uri="{FF2B5EF4-FFF2-40B4-BE49-F238E27FC236}">
                  <a16:creationId xmlns:a16="http://schemas.microsoft.com/office/drawing/2014/main" id="{7A01FC1A-3AD9-8403-DCF4-E0BE7F3698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1778" y="3421359"/>
              <a:ext cx="187024" cy="17026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F203B45-1D4C-516D-11A9-0BAC812EFC76}"/>
              </a:ext>
            </a:extLst>
          </p:cNvPr>
          <p:cNvGrpSpPr/>
          <p:nvPr/>
        </p:nvGrpSpPr>
        <p:grpSpPr>
          <a:xfrm>
            <a:off x="1777521" y="3328006"/>
            <a:ext cx="1449866" cy="1215220"/>
            <a:chOff x="1777521" y="3116750"/>
            <a:chExt cx="1449866" cy="1215220"/>
          </a:xfrm>
        </p:grpSpPr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67165FD6-59B4-0954-04C4-1C291E191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27814" t="36650" r="29917" b="8520"/>
            <a:stretch/>
          </p:blipFill>
          <p:spPr>
            <a:xfrm>
              <a:off x="1777521" y="3116750"/>
              <a:ext cx="1449866" cy="1215220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105" name="Прямая со стрелкой 104">
              <a:extLst>
                <a:ext uri="{FF2B5EF4-FFF2-40B4-BE49-F238E27FC236}">
                  <a16:creationId xmlns:a16="http://schemas.microsoft.com/office/drawing/2014/main" id="{8C4BB5F6-8C70-73EA-5236-95708D473555}"/>
                </a:ext>
              </a:extLst>
            </p:cNvPr>
            <p:cNvCxnSpPr>
              <a:cxnSpLocks/>
            </p:cNvCxnSpPr>
            <p:nvPr/>
          </p:nvCxnSpPr>
          <p:spPr>
            <a:xfrm>
              <a:off x="2061081" y="3674648"/>
              <a:ext cx="229483" cy="105429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2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>
              <a:extLst>
                <a:ext uri="{FF2B5EF4-FFF2-40B4-BE49-F238E27FC236}">
                  <a16:creationId xmlns:a16="http://schemas.microsoft.com/office/drawing/2014/main" id="{0B011C60-62D3-0130-891E-45D3A6DC0655}"/>
                </a:ext>
              </a:extLst>
            </p:cNvPr>
            <p:cNvCxnSpPr>
              <a:cxnSpLocks/>
            </p:cNvCxnSpPr>
            <p:nvPr/>
          </p:nvCxnSpPr>
          <p:spPr>
            <a:xfrm>
              <a:off x="2668325" y="3351109"/>
              <a:ext cx="12084" cy="293329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2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>
              <a:extLst>
                <a:ext uri="{FF2B5EF4-FFF2-40B4-BE49-F238E27FC236}">
                  <a16:creationId xmlns:a16="http://schemas.microsoft.com/office/drawing/2014/main" id="{47BF411D-1988-3B62-A4E9-591DF73B09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2399" y="3788891"/>
              <a:ext cx="80019" cy="25110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rgbClr val="FF0000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C2625EAA-783B-4430-2AEE-2FC994C6BD74}"/>
              </a:ext>
            </a:extLst>
          </p:cNvPr>
          <p:cNvGrpSpPr/>
          <p:nvPr/>
        </p:nvGrpSpPr>
        <p:grpSpPr>
          <a:xfrm>
            <a:off x="3363424" y="3328006"/>
            <a:ext cx="1627676" cy="1215221"/>
            <a:chOff x="3363424" y="3116749"/>
            <a:chExt cx="1627676" cy="1215221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F7967C02-FE2B-6F0C-D0AE-CE4F02714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30000" t="30319" r="30070" b="20673"/>
            <a:stretch/>
          </p:blipFill>
          <p:spPr>
            <a:xfrm>
              <a:off x="3363424" y="3116749"/>
              <a:ext cx="1627676" cy="1215221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110" name="Прямая со стрелкой 109">
              <a:extLst>
                <a:ext uri="{FF2B5EF4-FFF2-40B4-BE49-F238E27FC236}">
                  <a16:creationId xmlns:a16="http://schemas.microsoft.com/office/drawing/2014/main" id="{C413D4E7-E32B-F649-DC6F-5D9339098053}"/>
                </a:ext>
              </a:extLst>
            </p:cNvPr>
            <p:cNvCxnSpPr>
              <a:cxnSpLocks/>
            </p:cNvCxnSpPr>
            <p:nvPr/>
          </p:nvCxnSpPr>
          <p:spPr>
            <a:xfrm>
              <a:off x="3996155" y="3329160"/>
              <a:ext cx="308771" cy="154983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2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>
              <a:extLst>
                <a:ext uri="{FF2B5EF4-FFF2-40B4-BE49-F238E27FC236}">
                  <a16:creationId xmlns:a16="http://schemas.microsoft.com/office/drawing/2014/main" id="{086A47B7-E489-8542-891B-6D8EBDD77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9434" y="3761368"/>
              <a:ext cx="37639" cy="244634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rgbClr val="FF0000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377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FB074-FDE4-C8DF-17C6-D803B0125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6ED8CF2-8728-D457-B7F1-3F094CC9A1E1}"/>
              </a:ext>
            </a:extLst>
          </p:cNvPr>
          <p:cNvSpPr/>
          <p:nvPr/>
        </p:nvSpPr>
        <p:spPr>
          <a:xfrm>
            <a:off x="107950" y="451922"/>
            <a:ext cx="4403090" cy="3564000"/>
          </a:xfrm>
          <a:prstGeom prst="roundRect">
            <a:avLst>
              <a:gd name="adj" fmla="val 1588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0"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FD7157E-F7DB-7B24-75CC-B23D47E965DB}"/>
              </a:ext>
            </a:extLst>
          </p:cNvPr>
          <p:cNvSpPr/>
          <p:nvPr/>
        </p:nvSpPr>
        <p:spPr>
          <a:xfrm>
            <a:off x="209220" y="530190"/>
            <a:ext cx="4200552" cy="324000"/>
          </a:xfrm>
          <a:prstGeom prst="roundRect">
            <a:avLst>
              <a:gd name="adj" fmla="val 942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</a:t>
            </a: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12616F28-42CB-E666-6D86-AF53C154F31C}"/>
              </a:ext>
            </a:extLst>
          </p:cNvPr>
          <p:cNvSpPr/>
          <p:nvPr/>
        </p:nvSpPr>
        <p:spPr>
          <a:xfrm>
            <a:off x="4632962" y="451922"/>
            <a:ext cx="4403090" cy="3564000"/>
          </a:xfrm>
          <a:prstGeom prst="roundRect">
            <a:avLst>
              <a:gd name="adj" fmla="val 1588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0"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6409449D-079C-545F-1451-1DFEAA81B6C8}"/>
              </a:ext>
            </a:extLst>
          </p:cNvPr>
          <p:cNvSpPr/>
          <p:nvPr/>
        </p:nvSpPr>
        <p:spPr>
          <a:xfrm>
            <a:off x="4734231" y="530190"/>
            <a:ext cx="4200552" cy="324000"/>
          </a:xfrm>
          <a:prstGeom prst="roundRect">
            <a:avLst>
              <a:gd name="adj" fmla="val 942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портальной гипертензии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03D52D-DFA7-CD59-9516-AAE34031D35A}"/>
              </a:ext>
            </a:extLst>
          </p:cNvPr>
          <p:cNvSpPr/>
          <p:nvPr/>
        </p:nvSpPr>
        <p:spPr>
          <a:xfrm>
            <a:off x="0" y="0"/>
            <a:ext cx="9144000" cy="36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Абдоминальные проявления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241E44A-F0F0-8D1B-2EFF-CD07272BADC9}"/>
              </a:ext>
            </a:extLst>
          </p:cNvPr>
          <p:cNvSpPr/>
          <p:nvPr/>
        </p:nvSpPr>
        <p:spPr>
          <a:xfrm>
            <a:off x="209220" y="903582"/>
            <a:ext cx="2150828" cy="275474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Стеатоз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6A13D84-0E73-9A7E-45C2-EF93D3764A0B}"/>
              </a:ext>
            </a:extLst>
          </p:cNvPr>
          <p:cNvSpPr/>
          <p:nvPr/>
        </p:nvSpPr>
        <p:spPr>
          <a:xfrm>
            <a:off x="2597798" y="903582"/>
            <a:ext cx="1811974" cy="275474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rgbClr val="D800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Цирроз</a:t>
            </a: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74532C1A-939F-B488-F663-08600E26DAFE}"/>
              </a:ext>
            </a:extLst>
          </p:cNvPr>
          <p:cNvGrpSpPr/>
          <p:nvPr/>
        </p:nvGrpSpPr>
        <p:grpSpPr>
          <a:xfrm>
            <a:off x="209220" y="1243352"/>
            <a:ext cx="2150828" cy="1137445"/>
            <a:chOff x="209220" y="1322182"/>
            <a:chExt cx="2150828" cy="1137445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92E2463-438C-2B60-7B8C-081BFF87E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6935" t="58282" r="22285" b="5112"/>
            <a:stretch/>
          </p:blipFill>
          <p:spPr>
            <a:xfrm>
              <a:off x="209220" y="1322182"/>
              <a:ext cx="2150828" cy="1137445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4CDDBC36-8B67-B803-DB32-25C66E186C94}"/>
                </a:ext>
              </a:extLst>
            </p:cNvPr>
            <p:cNvCxnSpPr>
              <a:cxnSpLocks/>
            </p:cNvCxnSpPr>
            <p:nvPr/>
          </p:nvCxnSpPr>
          <p:spPr>
            <a:xfrm>
              <a:off x="377153" y="1529029"/>
              <a:ext cx="316010" cy="169835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7122E8DD-5505-4D35-E583-AE872ADB5ADA}"/>
              </a:ext>
            </a:extLst>
          </p:cNvPr>
          <p:cNvGrpSpPr/>
          <p:nvPr/>
        </p:nvGrpSpPr>
        <p:grpSpPr>
          <a:xfrm>
            <a:off x="2597798" y="1243352"/>
            <a:ext cx="1811974" cy="1137445"/>
            <a:chOff x="2597798" y="1322182"/>
            <a:chExt cx="1811974" cy="1137445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37A0084D-F120-4F38-6989-DA17B2F96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5837" t="21577" r="28859" b="31289"/>
            <a:stretch/>
          </p:blipFill>
          <p:spPr>
            <a:xfrm>
              <a:off x="2597798" y="1322182"/>
              <a:ext cx="1811974" cy="1137445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CFE1CA6B-EF5B-FC1D-A571-5846476C5709}"/>
                </a:ext>
              </a:extLst>
            </p:cNvPr>
            <p:cNvCxnSpPr>
              <a:cxnSpLocks/>
            </p:cNvCxnSpPr>
            <p:nvPr/>
          </p:nvCxnSpPr>
          <p:spPr>
            <a:xfrm>
              <a:off x="2882558" y="1701272"/>
              <a:ext cx="312506" cy="87269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rgbClr val="AB15B9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CF51C7F0-33A1-5DF2-01D6-0D52DBB903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4637" y="1927533"/>
              <a:ext cx="279148" cy="21505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rgbClr val="AB15B9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6335703A-75BA-51EB-3AC6-C4A2C5C228B4}"/>
              </a:ext>
            </a:extLst>
          </p:cNvPr>
          <p:cNvSpPr/>
          <p:nvPr/>
        </p:nvSpPr>
        <p:spPr>
          <a:xfrm>
            <a:off x="1503215" y="2474837"/>
            <a:ext cx="1612561" cy="296227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Абсцесс</a:t>
            </a:r>
          </a:p>
        </p:txBody>
      </p: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CFBFAF89-A021-2A01-8668-5C7DC5CAA6DD}"/>
              </a:ext>
            </a:extLst>
          </p:cNvPr>
          <p:cNvGrpSpPr/>
          <p:nvPr/>
        </p:nvGrpSpPr>
        <p:grpSpPr>
          <a:xfrm>
            <a:off x="1503215" y="2810849"/>
            <a:ext cx="1612561" cy="1098285"/>
            <a:chOff x="1503215" y="2913328"/>
            <a:chExt cx="1612561" cy="1098285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4049F29F-20C1-4FFC-CB9A-1F92FDD30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2681" t="21952" r="25351" b="24611"/>
            <a:stretch/>
          </p:blipFill>
          <p:spPr>
            <a:xfrm>
              <a:off x="1503215" y="2913328"/>
              <a:ext cx="1612561" cy="1098285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7076C5DA-3BF4-1483-64D1-842D4B4EC4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7824" y="3301493"/>
              <a:ext cx="140084" cy="25741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E3EA1F80-C300-9A46-7D39-F400F0FB2ABC}"/>
              </a:ext>
            </a:extLst>
          </p:cNvPr>
          <p:cNvSpPr/>
          <p:nvPr/>
        </p:nvSpPr>
        <p:spPr>
          <a:xfrm>
            <a:off x="5074829" y="2473893"/>
            <a:ext cx="1492072" cy="309697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вен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B88E347F-7F31-B256-1C8D-9E28E0F73ADA}"/>
              </a:ext>
            </a:extLst>
          </p:cNvPr>
          <p:cNvSpPr/>
          <p:nvPr/>
        </p:nvSpPr>
        <p:spPr>
          <a:xfrm>
            <a:off x="7214352" y="2473893"/>
            <a:ext cx="1396820" cy="309697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0" rtlCol="0" anchor="ctr"/>
          <a:lstStyle/>
          <a:p>
            <a:pPr algn="ctr">
              <a:lnSpc>
                <a:spcPct val="6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Реканализация </a:t>
            </a:r>
          </a:p>
          <a:p>
            <a:pPr algn="ctr">
              <a:lnSpc>
                <a:spcPct val="6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пупочной вены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8EB5BCC2-B39E-3FD1-0795-D23F2D17ED0F}"/>
              </a:ext>
            </a:extLst>
          </p:cNvPr>
          <p:cNvSpPr/>
          <p:nvPr/>
        </p:nvSpPr>
        <p:spPr>
          <a:xfrm>
            <a:off x="4958764" y="903582"/>
            <a:ext cx="1724203" cy="275474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Асцит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0E5AD32-AA45-2559-E789-3E0D182A5AEF}"/>
              </a:ext>
            </a:extLst>
          </p:cNvPr>
          <p:cNvSpPr/>
          <p:nvPr/>
        </p:nvSpPr>
        <p:spPr>
          <a:xfrm>
            <a:off x="7115274" y="903582"/>
            <a:ext cx="1594976" cy="275474"/>
          </a:xfrm>
          <a:prstGeom prst="roundRect">
            <a:avLst>
              <a:gd name="adj" fmla="val 94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Спленомегалия</a:t>
            </a:r>
          </a:p>
        </p:txBody>
      </p: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CDD74679-886E-3C97-CFD7-584D9740464A}"/>
              </a:ext>
            </a:extLst>
          </p:cNvPr>
          <p:cNvGrpSpPr/>
          <p:nvPr/>
        </p:nvGrpSpPr>
        <p:grpSpPr>
          <a:xfrm>
            <a:off x="5074830" y="2829137"/>
            <a:ext cx="1492071" cy="1079997"/>
            <a:chOff x="4887284" y="2931616"/>
            <a:chExt cx="1492071" cy="1079997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60D21E3C-3A16-555D-58D8-2D28F47B5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4139" t="18734" r="25527" b="20285"/>
            <a:stretch/>
          </p:blipFill>
          <p:spPr>
            <a:xfrm>
              <a:off x="4887284" y="2931616"/>
              <a:ext cx="1492071" cy="1079997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id="{A6065424-40CC-CD8A-A32C-2B5E0127BC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44497" y="3727766"/>
              <a:ext cx="261831" cy="18228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rgbClr val="AB15B9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>
              <a:extLst>
                <a:ext uri="{FF2B5EF4-FFF2-40B4-BE49-F238E27FC236}">
                  <a16:creationId xmlns:a16="http://schemas.microsoft.com/office/drawing/2014/main" id="{E0BBA5F3-B193-FA74-9B30-C9932808F8DB}"/>
                </a:ext>
              </a:extLst>
            </p:cNvPr>
            <p:cNvCxnSpPr>
              <a:cxnSpLocks/>
            </p:cNvCxnSpPr>
            <p:nvPr/>
          </p:nvCxnSpPr>
          <p:spPr>
            <a:xfrm>
              <a:off x="5506328" y="3090562"/>
              <a:ext cx="273024" cy="62023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rgbClr val="FF0000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14DA8878-1575-31BC-0254-D8D8D27045DE}"/>
              </a:ext>
            </a:extLst>
          </p:cNvPr>
          <p:cNvGrpSpPr/>
          <p:nvPr/>
        </p:nvGrpSpPr>
        <p:grpSpPr>
          <a:xfrm>
            <a:off x="4958764" y="1249440"/>
            <a:ext cx="1724203" cy="1131357"/>
            <a:chOff x="4771218" y="1328270"/>
            <a:chExt cx="1724203" cy="1131357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196DBBEA-1915-0FD4-EA4F-63E806DB5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386" t="25617" r="30373" b="23183"/>
            <a:stretch/>
          </p:blipFill>
          <p:spPr>
            <a:xfrm>
              <a:off x="4771218" y="1328270"/>
              <a:ext cx="1724203" cy="1131357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82" name="Прямая со стрелкой 81">
              <a:extLst>
                <a:ext uri="{FF2B5EF4-FFF2-40B4-BE49-F238E27FC236}">
                  <a16:creationId xmlns:a16="http://schemas.microsoft.com/office/drawing/2014/main" id="{61E4B25C-2527-239B-C492-4DE34AAFDD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6458" y="2025976"/>
              <a:ext cx="96815" cy="32945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1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>
              <a:extLst>
                <a:ext uri="{FF2B5EF4-FFF2-40B4-BE49-F238E27FC236}">
                  <a16:creationId xmlns:a16="http://schemas.microsoft.com/office/drawing/2014/main" id="{ED8A34F5-BC64-5079-EAAB-11B1967D00FF}"/>
                </a:ext>
              </a:extLst>
            </p:cNvPr>
            <p:cNvCxnSpPr>
              <a:cxnSpLocks/>
            </p:cNvCxnSpPr>
            <p:nvPr/>
          </p:nvCxnSpPr>
          <p:spPr>
            <a:xfrm>
              <a:off x="5244497" y="1412064"/>
              <a:ext cx="294315" cy="150614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rgbClr val="FF0000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>
              <a:extLst>
                <a:ext uri="{FF2B5EF4-FFF2-40B4-BE49-F238E27FC236}">
                  <a16:creationId xmlns:a16="http://schemas.microsoft.com/office/drawing/2014/main" id="{31F16220-456D-E1A4-D7DE-0BBF87C7E4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2563" y="1453380"/>
              <a:ext cx="161883" cy="221813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2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8EFF3E41-5E7F-C388-4931-C0D5BCBA4422}"/>
              </a:ext>
            </a:extLst>
          </p:cNvPr>
          <p:cNvGrpSpPr/>
          <p:nvPr/>
        </p:nvGrpSpPr>
        <p:grpSpPr>
          <a:xfrm>
            <a:off x="7115274" y="1243352"/>
            <a:ext cx="1594976" cy="1131357"/>
            <a:chOff x="6927728" y="1322182"/>
            <a:chExt cx="1594976" cy="1131357"/>
          </a:xfrm>
        </p:grpSpPr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E9C77F21-3AA2-BD76-436D-24A8A30DE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8306" t="9048" r="29471" b="40177"/>
            <a:stretch/>
          </p:blipFill>
          <p:spPr>
            <a:xfrm>
              <a:off x="6927728" y="1322182"/>
              <a:ext cx="1594976" cy="1131357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99" name="Прямая со стрелкой 98">
              <a:extLst>
                <a:ext uri="{FF2B5EF4-FFF2-40B4-BE49-F238E27FC236}">
                  <a16:creationId xmlns:a16="http://schemas.microsoft.com/office/drawing/2014/main" id="{4819F878-8165-0915-3509-B995D7A009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5743" y="1535100"/>
              <a:ext cx="135837" cy="32720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2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>
              <a:extLst>
                <a:ext uri="{FF2B5EF4-FFF2-40B4-BE49-F238E27FC236}">
                  <a16:creationId xmlns:a16="http://schemas.microsoft.com/office/drawing/2014/main" id="{87F78A15-14A4-B79D-54ED-3CF6FCFA15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3936" y="1755338"/>
              <a:ext cx="0" cy="304143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rgbClr val="FF0000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6E3DE80B-3F58-E984-8101-B453FBA5C9D2}"/>
              </a:ext>
            </a:extLst>
          </p:cNvPr>
          <p:cNvGrpSpPr/>
          <p:nvPr/>
        </p:nvGrpSpPr>
        <p:grpSpPr>
          <a:xfrm>
            <a:off x="7214352" y="2829137"/>
            <a:ext cx="1396820" cy="1079997"/>
            <a:chOff x="7156631" y="3105686"/>
            <a:chExt cx="1396820" cy="1079997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024A54AC-F883-791F-5A4B-9D3CA4558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31968" t="7014" r="35411" b="50224"/>
            <a:stretch/>
          </p:blipFill>
          <p:spPr>
            <a:xfrm>
              <a:off x="7156631" y="3105686"/>
              <a:ext cx="1396820" cy="1079997"/>
            </a:xfrm>
            <a:prstGeom prst="roundRect">
              <a:avLst>
                <a:gd name="adj" fmla="val 3512"/>
              </a:avLst>
            </a:prstGeom>
            <a:effectLst>
              <a:outerShdw blurRad="38100" algn="ctr" rotWithShape="0">
                <a:prstClr val="black">
                  <a:alpha val="80000"/>
                </a:prstClr>
              </a:outerShdw>
            </a:effectLst>
          </p:spPr>
        </p:pic>
        <p:cxnSp>
          <p:nvCxnSpPr>
            <p:cNvPr id="101" name="Прямая со стрелкой 100">
              <a:extLst>
                <a:ext uri="{FF2B5EF4-FFF2-40B4-BE49-F238E27FC236}">
                  <a16:creationId xmlns:a16="http://schemas.microsoft.com/office/drawing/2014/main" id="{DDDF3223-71E5-779C-DF65-3932DF1710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7796" y="3732979"/>
              <a:ext cx="122939" cy="190785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  <a:effectLst>
              <a:glow rad="38100">
                <a:schemeClr val="accent3"/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7" name="Прямоугольник: скругленные углы 116">
            <a:extLst>
              <a:ext uri="{FF2B5EF4-FFF2-40B4-BE49-F238E27FC236}">
                <a16:creationId xmlns:a16="http://schemas.microsoft.com/office/drawing/2014/main" id="{839D133E-FE3D-09BA-E06D-29DDDCB82AAC}"/>
              </a:ext>
            </a:extLst>
          </p:cNvPr>
          <p:cNvSpPr/>
          <p:nvPr/>
        </p:nvSpPr>
        <p:spPr>
          <a:xfrm>
            <a:off x="107950" y="4141032"/>
            <a:ext cx="8928102" cy="883775"/>
          </a:xfrm>
          <a:prstGeom prst="roundRect">
            <a:avLst>
              <a:gd name="adj" fmla="val 365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Продемонстрированы основные КТ-признаки поражения органов у пациентов, наблюдаемых с муковисцидозом.  Компьютерная томография является важнейшим инструментом в диагностике и мониторинге состояния пациентов с муковисцидозом, позволяя выявлять как легочные, так и внелегочные проявления заболевания. </a:t>
            </a:r>
          </a:p>
        </p:txBody>
      </p:sp>
      <p:sp>
        <p:nvSpPr>
          <p:cNvPr id="118" name="Прямоугольник: скругленные углы 117">
            <a:extLst>
              <a:ext uri="{FF2B5EF4-FFF2-40B4-BE49-F238E27FC236}">
                <a16:creationId xmlns:a16="http://schemas.microsoft.com/office/drawing/2014/main" id="{0E568968-08D3-52A6-6D52-40BE69102265}"/>
              </a:ext>
            </a:extLst>
          </p:cNvPr>
          <p:cNvSpPr/>
          <p:nvPr/>
        </p:nvSpPr>
        <p:spPr>
          <a:xfrm>
            <a:off x="3952594" y="4187671"/>
            <a:ext cx="1238814" cy="216689"/>
          </a:xfrm>
          <a:prstGeom prst="roundRect">
            <a:avLst>
              <a:gd name="adj" fmla="val 942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1846205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3CC"/>
      </a:accent1>
      <a:accent2>
        <a:srgbClr val="00B050"/>
      </a:accent2>
      <a:accent3>
        <a:srgbClr val="FFC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">
      <a:majorFont>
        <a:latin typeface="Verdana Pro Black"/>
        <a:ea typeface=""/>
        <a:cs typeface=""/>
      </a:majorFont>
      <a:minorFont>
        <a:latin typeface="Verdan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1157</TotalTime>
  <Words>242</Words>
  <Application>Microsoft Macintosh PowerPoint</Application>
  <PresentationFormat>Экран (16:9)</PresentationFormat>
  <Paragraphs>58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Verdana</vt:lpstr>
      <vt:lpstr>Verdana Pro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Карпова</dc:creator>
  <cp:lastModifiedBy>Анастасия Карпова</cp:lastModifiedBy>
  <cp:revision>98</cp:revision>
  <dcterms:created xsi:type="dcterms:W3CDTF">2025-03-09T10:16:59Z</dcterms:created>
  <dcterms:modified xsi:type="dcterms:W3CDTF">2025-03-14T20:18:52Z</dcterms:modified>
</cp:coreProperties>
</file>